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365" r:id="rId9"/>
    <p:sldId id="260" r:id="rId10"/>
    <p:sldId id="366" r:id="rId11"/>
    <p:sldId id="297" r:id="rId12"/>
    <p:sldId id="263" r:id="rId13"/>
    <p:sldId id="324" r:id="rId14"/>
    <p:sldId id="346" r:id="rId15"/>
    <p:sldId id="317" r:id="rId16"/>
    <p:sldId id="264" r:id="rId17"/>
    <p:sldId id="265" r:id="rId18"/>
    <p:sldId id="323" r:id="rId19"/>
    <p:sldId id="266" r:id="rId20"/>
    <p:sldId id="347" r:id="rId21"/>
    <p:sldId id="267" r:id="rId22"/>
    <p:sldId id="268" r:id="rId23"/>
    <p:sldId id="318" r:id="rId24"/>
    <p:sldId id="326" r:id="rId25"/>
    <p:sldId id="269" r:id="rId26"/>
    <p:sldId id="271" r:id="rId27"/>
    <p:sldId id="272" r:id="rId28"/>
    <p:sldId id="270" r:id="rId29"/>
    <p:sldId id="327" r:id="rId30"/>
    <p:sldId id="274" r:id="rId31"/>
    <p:sldId id="344" r:id="rId32"/>
    <p:sldId id="339" r:id="rId33"/>
    <p:sldId id="338" r:id="rId34"/>
    <p:sldId id="329" r:id="rId35"/>
    <p:sldId id="342" r:id="rId36"/>
    <p:sldId id="340" r:id="rId37"/>
    <p:sldId id="343" r:id="rId38"/>
    <p:sldId id="328" r:id="rId39"/>
    <p:sldId id="276" r:id="rId40"/>
    <p:sldId id="337" r:id="rId41"/>
    <p:sldId id="331" r:id="rId42"/>
    <p:sldId id="332" r:id="rId43"/>
    <p:sldId id="277" r:id="rId44"/>
    <p:sldId id="278" r:id="rId45"/>
    <p:sldId id="279" r:id="rId46"/>
    <p:sldId id="280" r:id="rId47"/>
    <p:sldId id="284" r:id="rId48"/>
    <p:sldId id="285" r:id="rId49"/>
    <p:sldId id="350" r:id="rId50"/>
    <p:sldId id="286" r:id="rId51"/>
    <p:sldId id="287" r:id="rId52"/>
    <p:sldId id="288" r:id="rId53"/>
    <p:sldId id="293" r:id="rId54"/>
    <p:sldId id="333" r:id="rId55"/>
    <p:sldId id="319" r:id="rId56"/>
    <p:sldId id="352" r:id="rId57"/>
    <p:sldId id="345" r:id="rId58"/>
    <p:sldId id="312" r:id="rId59"/>
    <p:sldId id="315" r:id="rId60"/>
    <p:sldId id="353" r:id="rId61"/>
    <p:sldId id="310" r:id="rId62"/>
    <p:sldId id="313" r:id="rId63"/>
    <p:sldId id="289" r:id="rId64"/>
    <p:sldId id="356" r:id="rId65"/>
    <p:sldId id="334" r:id="rId66"/>
    <p:sldId id="290" r:id="rId67"/>
    <p:sldId id="311" r:id="rId68"/>
    <p:sldId id="358" r:id="rId69"/>
    <p:sldId id="359" r:id="rId70"/>
    <p:sldId id="295" r:id="rId71"/>
    <p:sldId id="335" r:id="rId72"/>
    <p:sldId id="291" r:id="rId73"/>
    <p:sldId id="363" r:id="rId74"/>
    <p:sldId id="364" r:id="rId75"/>
    <p:sldId id="307" r:id="rId76"/>
    <p:sldId id="361" r:id="rId77"/>
    <p:sldId id="362" r:id="rId78"/>
    <p:sldId id="360" r:id="rId79"/>
    <p:sldId id="336" r:id="rId80"/>
    <p:sldId id="308" r:id="rId81"/>
    <p:sldId id="309" r:id="rId82"/>
    <p:sldId id="321" r:id="rId83"/>
    <p:sldId id="322" r:id="rId84"/>
    <p:sldId id="325" r:id="rId85"/>
    <p:sldId id="367" r:id="rId86"/>
    <p:sldId id="349" r:id="rId87"/>
    <p:sldId id="281" r:id="rId88"/>
    <p:sldId id="282" r:id="rId89"/>
    <p:sldId id="283" r:id="rId90"/>
    <p:sldId id="351" r:id="rId91"/>
    <p:sldId id="354" r:id="rId9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A2E"/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B9-4F5A-9E84-B2331B7BC11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B9-4F5A-9E84-B2331B7BC11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B9-4F5A-9E84-B2331B7BC116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B9-4F5A-9E84-B2331B7BC1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4-4CF0-95D5-32DFB3C3185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13.2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E4-4CF0-95D5-32DFB3C3185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E4-4CF0-95D5-32DFB3C3185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Лист1!$E$3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E4-4CF0-95D5-32DFB3C31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30-47BD-84BB-9D09AA832E6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30-47BD-84BB-9D09AA832E6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30-47BD-84BB-9D09AA832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D-4003-B2CE-BB05F86A4EB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6D-4003-B2CE-BB05F86A4EB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6D-4003-B2CE-BB05F86A4E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97601" y="582067"/>
            <a:ext cx="543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В примерах кода не приведены импорты, объявление пакета и шаблонный код 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(геттеры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сеттеры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 пр.)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Презентация находится в режиме оживленной работы.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Может присутствовать хаос и творческий беспорядок.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Часть слайдов может отсутствовать</a:t>
            </a:r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90701"/>
            <a:ext cx="6523101" cy="1381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Объявление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4400551"/>
            <a:ext cx="6062472" cy="1381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3972581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Уменьшение строгости контракта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11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8666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389" y="1493779"/>
            <a:ext cx="8520819" cy="47833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3600" t="6217" r="47636" b="52245"/>
          <a:stretch/>
        </p:blipFill>
        <p:spPr>
          <a:xfrm>
            <a:off x="9417208" y="1942666"/>
            <a:ext cx="1762298" cy="17456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868" t="53558" r="47829" b="4311"/>
          <a:stretch/>
        </p:blipFill>
        <p:spPr>
          <a:xfrm>
            <a:off x="9417208" y="4482714"/>
            <a:ext cx="1745674" cy="177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17208" y="1493779"/>
            <a:ext cx="176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85000"/>
                  </a:schemeClr>
                </a:solidFill>
              </a:rPr>
              <a:t>Илья Сазонов</a:t>
            </a:r>
            <a:endParaRPr lang="ru-RU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75089" y="4032731"/>
            <a:ext cx="184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85000"/>
                  </a:schemeClr>
                </a:solidFill>
              </a:rPr>
              <a:t>Фёдор Сазонов</a:t>
            </a:r>
            <a:endParaRPr lang="ru-RU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92" y="2597077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80BB-A151-428A-BA54-9748476D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DAAD44-4FA9-4BD5-97C3-BD7833735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код, иллюстрирующий, что отдавать перечисления - хорошо</a:t>
            </a:r>
          </a:p>
        </p:txBody>
      </p:sp>
    </p:spTree>
    <p:extLst>
      <p:ext uri="{BB962C8B-B14F-4D97-AF65-F5344CB8AC3E}">
        <p14:creationId xmlns:p14="http://schemas.microsoft.com/office/powerpoint/2010/main" val="152444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коды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mime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3045647"/>
            <a:ext cx="10491183" cy="15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588" y="312911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5A0C5-6D5C-4795-8F4B-F55C9C1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3" y="1515110"/>
            <a:ext cx="9732645" cy="49777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E0630E-979B-42D3-BEB7-FD47EF90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Исходная 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Представление себя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2142186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72175" y="252083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52BC2-043F-4B6D-8690-6BD23C3C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86AF2C-A503-4F18-AFF2-4AC71EDF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133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5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593873" y="1962815"/>
            <a:ext cx="7206615" cy="3581019"/>
            <a:chOff x="593873" y="1962815"/>
            <a:chExt cx="7206615" cy="3581019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EA5039F8-1B40-42EC-BDCD-5EF753C09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873" y="1962815"/>
              <a:ext cx="7206615" cy="3581019"/>
            </a:xfrm>
            <a:prstGeom prst="rect">
              <a:avLst/>
            </a:prstGeom>
          </p:spPr>
        </p:pic>
        <p:pic>
          <p:nvPicPr>
            <p:cNvPr id="1026" name="Picture 2" descr="Файл:Duke (Java mascot) waving.svg — Википеди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79" y="4089860"/>
              <a:ext cx="196112" cy="35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551344" y="1824370"/>
            <a:ext cx="7206615" cy="3863340"/>
            <a:chOff x="551344" y="1824370"/>
            <a:chExt cx="7206615" cy="3863340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C249A17-A995-4E5A-A18B-01495D3D4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344" y="1824370"/>
              <a:ext cx="7206615" cy="3863340"/>
            </a:xfrm>
            <a:prstGeom prst="rect">
              <a:avLst/>
            </a:prstGeom>
          </p:spPr>
        </p:pic>
        <p:pic>
          <p:nvPicPr>
            <p:cNvPr id="6" name="Picture 2" descr="Файл:Duke (Java mascot) waving.svg — Википеди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088" y="4239489"/>
              <a:ext cx="196112" cy="35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35562"/>
            <a:ext cx="4224251" cy="51025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85" y="2267599"/>
            <a:ext cx="8692515" cy="19465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85" y="4535914"/>
            <a:ext cx="9494901" cy="1946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7300" y="1943100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7300" y="4183799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Десериализация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http://fasterxml.com/images/fxml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825" y="744195"/>
            <a:ext cx="1068301" cy="110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1" r="17682" b="9279"/>
          <a:stretch/>
        </p:blipFill>
        <p:spPr>
          <a:xfrm>
            <a:off x="6096000" y="967403"/>
            <a:ext cx="3981797" cy="4480560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632290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90" y="5719539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Яндекс PNG логотип скачать бесплатн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00" y="5132936"/>
            <a:ext cx="2587625" cy="19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489"/>
            <a:ext cx="3926305" cy="46290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09" y="2859505"/>
            <a:ext cx="7085174" cy="2209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732" y="612367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Отдача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9436" y="617905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библиотека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springdoc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4" y="1765503"/>
            <a:ext cx="5800725" cy="1847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71" y="1558131"/>
            <a:ext cx="2933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  <p:pic>
        <p:nvPicPr>
          <p:cNvPr id="6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657">
            <a:off x="9629979" y="4030353"/>
            <a:ext cx="485143" cy="87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  <p:pic>
        <p:nvPicPr>
          <p:cNvPr id="11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36" y="3155270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  <p:pic>
        <p:nvPicPr>
          <p:cNvPr id="5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713" y="5843845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  <p:pic>
        <p:nvPicPr>
          <p:cNvPr id="3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6" y="376732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3" y="853260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508738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01" y="3326773"/>
            <a:ext cx="9466489" cy="77606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 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перечислением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всех значений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https://art.ngfiles.com/images/446000/446200_dmb-danteberrios_casa-cebolla-onion-house.jpg?f14718906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630" y="314324"/>
            <a:ext cx="4681769" cy="61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81477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488900-9A8C-4B4D-8D84-BB53E71E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80" y="3638557"/>
            <a:ext cx="8350758" cy="8172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14906E-63E8-488A-B7BF-46268F35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80" y="2335537"/>
            <a:ext cx="4234815" cy="10847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7148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0AC7D8E-5B37-4E53-AE1F-7B3F5A9C4D9F}"/>
              </a:ext>
            </a:extLst>
          </p:cNvPr>
          <p:cNvSpPr txBox="1">
            <a:spLocks/>
          </p:cNvSpPr>
          <p:nvPr/>
        </p:nvSpPr>
        <p:spPr>
          <a:xfrm>
            <a:off x="838200" y="3630728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CFB696E-7643-4200-AE84-1F60853EC557}"/>
              </a:ext>
            </a:extLst>
          </p:cNvPr>
          <p:cNvSpPr txBox="1">
            <a:spLocks/>
          </p:cNvSpPr>
          <p:nvPr/>
        </p:nvSpPr>
        <p:spPr>
          <a:xfrm>
            <a:off x="838200" y="3372787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838200" y="4391317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AD2DCB-8D7E-4365-9FD9-89F9DB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82893"/>
            <a:ext cx="6641973" cy="16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7425B8-EA9F-4B37-BAD8-A29586C5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14" y="3440647"/>
            <a:ext cx="6062472" cy="81724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Солнечная система — Википедия">
            <a:extLst>
              <a:ext uri="{FF2B5EF4-FFF2-40B4-BE49-F238E27FC236}">
                <a16:creationId xmlns:a16="http://schemas.microsoft.com/office/drawing/2014/main" id="{29014E6C-FAA7-4A9C-82AE-D81EC86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3627" y="-134605"/>
            <a:ext cx="7548373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CF8C4-29BC-4841-AACC-D99E4EA0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6" y="3688391"/>
            <a:ext cx="7548372" cy="24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5DB4E8-E228-4D32-8F1A-90E18685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5" y="1509294"/>
            <a:ext cx="7444359" cy="16493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E9582E-4A08-43D3-9FC9-C893603A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55" y="4553447"/>
            <a:ext cx="10416159" cy="136702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AE8E82-A166-4053-9EFC-D81C74C67F72}"/>
              </a:ext>
            </a:extLst>
          </p:cNvPr>
          <p:cNvSpPr txBox="1">
            <a:spLocks/>
          </p:cNvSpPr>
          <p:nvPr/>
        </p:nvSpPr>
        <p:spPr>
          <a:xfrm>
            <a:off x="838200" y="3334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6" y="1652383"/>
            <a:ext cx="7682103" cy="19465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95" y="4563632"/>
            <a:ext cx="7919847" cy="1946529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Диаграмма 10"/>
          <p:cNvGraphicFramePr/>
          <p:nvPr>
            <p:extLst>
              <p:ext uri="{D42A27DB-BD31-4B8C-83A1-F6EECF244321}">
                <p14:modId xmlns:p14="http://schemas.microsoft.com/office/powerpoint/2010/main" val="4024934834"/>
              </p:ext>
            </p:extLst>
          </p:nvPr>
        </p:nvGraphicFramePr>
        <p:xfrm>
          <a:off x="783926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Диаграмма 11"/>
          <p:cNvGraphicFramePr/>
          <p:nvPr>
            <p:extLst>
              <p:ext uri="{D42A27DB-BD31-4B8C-83A1-F6EECF244321}">
                <p14:modId xmlns:p14="http://schemas.microsoft.com/office/powerpoint/2010/main" val="4132905682"/>
              </p:ext>
            </p:extLst>
          </p:nvPr>
        </p:nvGraphicFramePr>
        <p:xfrm>
          <a:off x="333376" y="4010025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DA0D50-A515-4870-921C-30C9F3B4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3" y="1477419"/>
            <a:ext cx="7206615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DD006E-6CEF-4BD1-940F-5D0AA592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81" y="2410175"/>
            <a:ext cx="4814316" cy="33135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26008C-104E-4C91-95A7-823EA1D0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0175"/>
            <a:ext cx="4234815" cy="248145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ABEBC22-0C62-4043-952C-13B0CEFF5F16}"/>
              </a:ext>
            </a:extLst>
          </p:cNvPr>
          <p:cNvSpPr txBox="1">
            <a:spLocks/>
          </p:cNvSpPr>
          <p:nvPr/>
        </p:nvSpPr>
        <p:spPr>
          <a:xfrm>
            <a:off x="838200" y="11342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Нетривиальные внутренние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2041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ED73F-F329-4929-B6E1-0381898D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35C05D-9146-42C3-8071-CD55CE7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B9BEA-EB40-4DD3-8622-291124D7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Stream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AC1847-2087-4792-B019-10AE5FE8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3" y="1497308"/>
            <a:ext cx="6285357" cy="21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F5774F-5A03-4BA8-8193-0E33E88F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2" y="1690688"/>
            <a:ext cx="10297287" cy="27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916808683"/>
              </p:ext>
            </p:extLst>
          </p:nvPr>
        </p:nvGraphicFramePr>
        <p:xfrm>
          <a:off x="774401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4" y="1887944"/>
            <a:ext cx="7563231" cy="16642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759" y="4747131"/>
            <a:ext cx="8142732" cy="1664208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886803160"/>
              </p:ext>
            </p:extLst>
          </p:nvPr>
        </p:nvGraphicFramePr>
        <p:xfrm>
          <a:off x="381190" y="401955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10050" cy="61127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выбора </a:t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решения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Ромб 2"/>
          <p:cNvSpPr/>
          <p:nvPr/>
        </p:nvSpPr>
        <p:spPr>
          <a:xfrm>
            <a:off x="6420716" y="1238230"/>
            <a:ext cx="2705100" cy="144780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 чему нужно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получать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 значение?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" name="Ромб 4"/>
          <p:cNvSpPr/>
          <p:nvPr/>
        </p:nvSpPr>
        <p:spPr>
          <a:xfrm>
            <a:off x="5048250" y="2795800"/>
            <a:ext cx="2744932" cy="1849855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Нужно ли </a:t>
            </a:r>
            <a:r>
              <a:rPr lang="ru-RU" sz="1400" dirty="0" err="1" smtClean="0">
                <a:solidFill>
                  <a:schemeClr val="bg1"/>
                </a:solidFill>
              </a:rPr>
              <a:t>заложиться</a:t>
            </a:r>
            <a:r>
              <a:rPr lang="ru-RU" sz="1400" dirty="0" smtClean="0">
                <a:solidFill>
                  <a:schemeClr val="bg1"/>
                </a:solidFill>
              </a:rPr>
              <a:t> на расширение перечисления?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21969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066901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Напиши метод, в котором 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399535" y="301671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 smtClean="0"/>
              <a:t>Закешируй</a:t>
            </a:r>
            <a:r>
              <a:rPr lang="ru-RU" sz="1400" dirty="0" smtClean="0"/>
              <a:t> </a:t>
            </a:r>
            <a:r>
              <a:rPr lang="en-US" sz="1400" dirty="0" smtClean="0"/>
              <a:t>MAP</a:t>
            </a:r>
            <a:r>
              <a:rPr lang="ru-RU" sz="1400" dirty="0" err="1" smtClean="0"/>
              <a:t>пинг</a:t>
            </a:r>
            <a:r>
              <a:rPr lang="ru-RU" sz="1400" dirty="0" smtClean="0"/>
              <a:t> параметров в значения</a:t>
            </a:r>
            <a:endParaRPr lang="ru-RU" sz="1400" dirty="0"/>
          </a:p>
        </p:txBody>
      </p:sp>
      <p:cxnSp>
        <p:nvCxnSpPr>
          <p:cNvPr id="12" name="Прямая со стрелкой 11"/>
          <p:cNvCxnSpPr>
            <a:stCxn id="5" idx="1"/>
            <a:endCxn id="7" idx="0"/>
          </p:cNvCxnSpPr>
          <p:nvPr/>
        </p:nvCxnSpPr>
        <p:spPr>
          <a:xfrm>
            <a:off x="5048250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3" idx="1"/>
            <a:endCxn id="5" idx="0"/>
          </p:cNvCxnSpPr>
          <p:nvPr/>
        </p:nvCxnSpPr>
        <p:spPr>
          <a:xfrm>
            <a:off x="6420716" y="1962130"/>
            <a:ext cx="0" cy="83367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3" idx="3"/>
            <a:endCxn id="10" idx="0"/>
          </p:cNvCxnSpPr>
          <p:nvPr/>
        </p:nvCxnSpPr>
        <p:spPr>
          <a:xfrm>
            <a:off x="9125816" y="1962130"/>
            <a:ext cx="0" cy="10545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3"/>
            <a:endCxn id="9" idx="0"/>
          </p:cNvCxnSpPr>
          <p:nvPr/>
        </p:nvCxnSpPr>
        <p:spPr>
          <a:xfrm>
            <a:off x="7793182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3" idx="0"/>
          </p:cNvCxnSpPr>
          <p:nvPr/>
        </p:nvCxnSpPr>
        <p:spPr>
          <a:xfrm>
            <a:off x="7773266" y="861223"/>
            <a:ext cx="0" cy="377007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24782" y="365125"/>
            <a:ext cx="16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Хочу получить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значение по строке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25816" y="2198739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внутренний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параметр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1110" y="2065855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название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93263" y="4246137"/>
            <a:ext cx="438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нет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37112" y="4249983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да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190468" y="2265680"/>
            <a:ext cx="3650774" cy="327787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42" y="1571625"/>
            <a:ext cx="8350758" cy="505206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Классический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1" y="2841775"/>
            <a:ext cx="4145661" cy="138188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675" y="4476040"/>
            <a:ext cx="5381625" cy="654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Потокобезопасен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by design!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24675" y="1943066"/>
            <a:ext cx="4429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“… 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single-element </a:t>
            </a:r>
            <a:r>
              <a:rPr lang="en-US" sz="2000" i="1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 type is often </a:t>
            </a:r>
            <a:br>
              <a:rPr lang="en-US" sz="2000" i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the best way to implement a 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singleton”</a:t>
            </a:r>
            <a:endParaRPr lang="ru-RU" sz="20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9" y="442785"/>
            <a:ext cx="4689396" cy="59038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20" y="723825"/>
            <a:ext cx="765106" cy="6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Laziness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EEDFE-A9CD-4027-B659-B72B3464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0" y="127063"/>
            <a:ext cx="6166485" cy="6641973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6734175" y="2405000"/>
            <a:ext cx="4619625" cy="2457450"/>
            <a:chOff x="7069253" y="4176650"/>
            <a:chExt cx="4619625" cy="245745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93E582E-339F-4719-9029-7248089F5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55"/>
            <a:stretch/>
          </p:blipFill>
          <p:spPr>
            <a:xfrm>
              <a:off x="7069253" y="4176650"/>
              <a:ext cx="4619625" cy="2457450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7167494" y="5545762"/>
              <a:ext cx="1654871" cy="364659"/>
            </a:xfrm>
            <a:prstGeom prst="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287" y="1324739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Условно ленивый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0" y="114813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0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419226"/>
            <a:ext cx="7221474" cy="30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" y="1333500"/>
            <a:ext cx="8692515" cy="33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209B8D-3DE5-4572-86E9-CEA991B0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AB6F796-817C-4B24-A93E-B0E89527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95994" y="5270597"/>
            <a:ext cx="1654871" cy="36465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Фабрика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Spring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09700"/>
            <a:ext cx="9034272" cy="533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542623"/>
            <a:ext cx="8239126" cy="57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41" y="1942475"/>
            <a:ext cx="4591431" cy="817245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585893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Вызов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object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из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Java: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40" y="1947422"/>
            <a:ext cx="7429500" cy="4769739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5153405" y="1590840"/>
            <a:ext cx="3981069" cy="713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Kotlin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object: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16" y="3316199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62976" y="551248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55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4021"/>
            <a:ext cx="8995755" cy="3006205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606552"/>
            <a:ext cx="5728854" cy="1477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Персональный – 12 знаков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Юридический – 10 знаков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5110163"/>
            <a:ext cx="5839587" cy="1664208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Валидатор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Bean Validation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4655344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Внутренний интерфейс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6" y="1895729"/>
            <a:ext cx="11218545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 с логикой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" y="1475232"/>
            <a:ext cx="11337417" cy="44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991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4" y="1276350"/>
            <a:ext cx="8127873" cy="50520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Интерфейс знает свои реализации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3228975" y="6010275"/>
            <a:ext cx="511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Sealed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interface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 (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JEP 409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</p:spTree>
    <p:extLst>
      <p:ext uri="{BB962C8B-B14F-4D97-AF65-F5344CB8AC3E}">
        <p14:creationId xmlns:p14="http://schemas.microsoft.com/office/powerpoint/2010/main" val="331674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6" y="1781175"/>
            <a:ext cx="10876788" cy="2793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Контракт класс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" y="1152557"/>
            <a:ext cx="9955530" cy="47697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7671065" y="5273904"/>
            <a:ext cx="3933825" cy="1359624"/>
            <a:chOff x="6249786" y="5146541"/>
            <a:chExt cx="5104014" cy="1764069"/>
          </a:xfrm>
        </p:grpSpPr>
        <p:pic>
          <p:nvPicPr>
            <p:cNvPr id="3074" name="Picture 2" descr="Spring Boot — Национальная библиотека им. Н. Э. Баумана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786" y="5146541"/>
              <a:ext cx="3360131" cy="176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609917" y="5291780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rgbClr val="92D050"/>
                  </a:solidFill>
                </a:rPr>
                <a:t>2.5</a:t>
              </a:r>
              <a:endParaRPr lang="ru-RU" sz="6600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3152776" y="5496785"/>
            <a:ext cx="4668840" cy="1081637"/>
            <a:chOff x="838200" y="5403272"/>
            <a:chExt cx="4782617" cy="110799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293" b="90244" l="7295" r="94225">
                          <a14:foregroundMark x1="22796" y1="47561" x2="22796" y2="47561"/>
                          <a14:foregroundMark x1="34043" y1="51220" x2="34043" y2="51220"/>
                          <a14:foregroundMark x1="38602" y1="58537" x2="38602" y2="58537"/>
                          <a14:foregroundMark x1="46809" y1="60976" x2="46809" y2="60976"/>
                          <a14:foregroundMark x1="55319" y1="60976" x2="55319" y2="60976"/>
                          <a14:foregroundMark x1="63526" y1="58537" x2="63526" y2="58537"/>
                          <a14:foregroundMark x1="74164" y1="54878" x2="74164" y2="54878"/>
                          <a14:foregroundMark x1="84802" y1="53659" x2="84802" y2="53659"/>
                          <a14:foregroundMark x1="91185" y1="52439" x2="91185" y2="52439"/>
                          <a14:foregroundMark x1="94225" y1="29268" x2="94225" y2="29268"/>
                          <a14:foregroundMark x1="7295" y1="50000" x2="7295" y2="50000"/>
                        </a14:backgroundRemoval>
                      </a14:imgEffect>
                    </a14:imgLayer>
                  </a14:imgProps>
                </a:ext>
              </a:extLst>
            </a:blip>
            <a:srcRect t="9899"/>
            <a:stretch/>
          </p:blipFill>
          <p:spPr>
            <a:xfrm>
              <a:off x="838200" y="5403272"/>
              <a:ext cx="3133725" cy="70373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76934" y="5403272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accent4">
                      <a:lumMod val="75000"/>
                    </a:schemeClr>
                  </a:solidFill>
                </a:rPr>
                <a:t>6.2</a:t>
              </a:r>
              <a:endParaRPr lang="ru-RU" sz="6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091" y="5755141"/>
              <a:ext cx="26158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VALID</a:t>
              </a:r>
              <a:r>
                <a:rPr lang="en-US" sz="4000" dirty="0">
                  <a:solidFill>
                    <a:schemeClr val="accent4">
                      <a:lumMod val="50000"/>
                    </a:schemeClr>
                  </a:solidFill>
                </a:rPr>
                <a:t>ATOR</a:t>
              </a:r>
              <a:endParaRPr lang="ru-RU" sz="4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78" y="2854161"/>
            <a:ext cx="6062472" cy="1381887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9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44" y="3368499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Пропуск некоторых значений перечисления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" y="1794197"/>
            <a:ext cx="9153144" cy="1381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9" y="1415959"/>
            <a:ext cx="1022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Источник перечислений перестал быть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типобезопасным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2" name="Picture 8" descr="Solar System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22235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953" y="202781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36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Пропуск некоторых значений перечисления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" y="1794197"/>
            <a:ext cx="9153144" cy="138188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78" y="3722012"/>
            <a:ext cx="10074402" cy="2793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276928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Переходим на метод, как источник данных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1415959"/>
            <a:ext cx="1022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Источник перечислений перестал быть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типобезопасным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2" name="Picture 8" descr="Solar System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22235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8" y="5602776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3" y="1833506"/>
            <a:ext cx="4013835" cy="35204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Генерация различных видов тестовых моделей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4383213" y="1089242"/>
            <a:ext cx="7167565" cy="2977445"/>
            <a:chOff x="4316538" y="1305853"/>
            <a:chExt cx="7167565" cy="2977445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4777" y="1549623"/>
              <a:ext cx="3187065" cy="1240155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013" y="1467186"/>
              <a:ext cx="3387090" cy="1493520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4912" y="2789778"/>
              <a:ext cx="4213860" cy="1493520"/>
            </a:xfrm>
            <a:prstGeom prst="rect">
              <a:avLst/>
            </a:prstGeom>
          </p:spPr>
        </p:pic>
        <p:sp>
          <p:nvSpPr>
            <p:cNvPr id="10" name="Полилиния 9"/>
            <p:cNvSpPr/>
            <p:nvPr/>
          </p:nvSpPr>
          <p:spPr>
            <a:xfrm>
              <a:off x="4316538" y="1305853"/>
              <a:ext cx="7102101" cy="2947660"/>
            </a:xfrm>
            <a:custGeom>
              <a:avLst/>
              <a:gdLst>
                <a:gd name="connsiteX0" fmla="*/ 474537 w 7102101"/>
                <a:gd name="connsiteY0" fmla="*/ 1913597 h 2947660"/>
                <a:gd name="connsiteX1" fmla="*/ 103062 w 7102101"/>
                <a:gd name="connsiteY1" fmla="*/ 513422 h 2947660"/>
                <a:gd name="connsiteX2" fmla="*/ 2379537 w 7102101"/>
                <a:gd name="connsiteY2" fmla="*/ 27647 h 2947660"/>
                <a:gd name="connsiteX3" fmla="*/ 5246562 w 7102101"/>
                <a:gd name="connsiteY3" fmla="*/ 122897 h 2947660"/>
                <a:gd name="connsiteX4" fmla="*/ 7075362 w 7102101"/>
                <a:gd name="connsiteY4" fmla="*/ 646772 h 2947660"/>
                <a:gd name="connsiteX5" fmla="*/ 6218112 w 7102101"/>
                <a:gd name="connsiteY5" fmla="*/ 2285072 h 2947660"/>
                <a:gd name="connsiteX6" fmla="*/ 4617912 w 7102101"/>
                <a:gd name="connsiteY6" fmla="*/ 2913722 h 2947660"/>
                <a:gd name="connsiteX7" fmla="*/ 1236537 w 7102101"/>
                <a:gd name="connsiteY7" fmla="*/ 2761322 h 2947660"/>
                <a:gd name="connsiteX8" fmla="*/ 474537 w 7102101"/>
                <a:gd name="connsiteY8" fmla="*/ 1913597 h 29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02101" h="2947660">
                  <a:moveTo>
                    <a:pt x="474537" y="1913597"/>
                  </a:moveTo>
                  <a:cubicBezTo>
                    <a:pt x="285624" y="1538947"/>
                    <a:pt x="-214438" y="827747"/>
                    <a:pt x="103062" y="513422"/>
                  </a:cubicBezTo>
                  <a:cubicBezTo>
                    <a:pt x="420562" y="199097"/>
                    <a:pt x="1522287" y="92734"/>
                    <a:pt x="2379537" y="27647"/>
                  </a:cubicBezTo>
                  <a:cubicBezTo>
                    <a:pt x="3236787" y="-37441"/>
                    <a:pt x="4463924" y="19709"/>
                    <a:pt x="5246562" y="122897"/>
                  </a:cubicBezTo>
                  <a:cubicBezTo>
                    <a:pt x="6029200" y="226085"/>
                    <a:pt x="6913437" y="286410"/>
                    <a:pt x="7075362" y="646772"/>
                  </a:cubicBezTo>
                  <a:cubicBezTo>
                    <a:pt x="7237287" y="1007134"/>
                    <a:pt x="6627687" y="1907247"/>
                    <a:pt x="6218112" y="2285072"/>
                  </a:cubicBezTo>
                  <a:cubicBezTo>
                    <a:pt x="5808537" y="2662897"/>
                    <a:pt x="5448174" y="2834347"/>
                    <a:pt x="4617912" y="2913722"/>
                  </a:cubicBezTo>
                  <a:cubicBezTo>
                    <a:pt x="3787650" y="2993097"/>
                    <a:pt x="1925512" y="2929597"/>
                    <a:pt x="1236537" y="2761322"/>
                  </a:cubicBezTo>
                  <a:cubicBezTo>
                    <a:pt x="547562" y="2593047"/>
                    <a:pt x="663450" y="2288247"/>
                    <a:pt x="474537" y="1913597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/>
          <p:cNvGrpSpPr/>
          <p:nvPr/>
        </p:nvGrpSpPr>
        <p:grpSpPr>
          <a:xfrm>
            <a:off x="3665703" y="4108872"/>
            <a:ext cx="8087835" cy="2705783"/>
            <a:chOff x="3665703" y="4108872"/>
            <a:chExt cx="8087835" cy="2705783"/>
          </a:xfrm>
        </p:grpSpPr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0697" y="5321135"/>
              <a:ext cx="4320540" cy="1493520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1450" y="4108872"/>
              <a:ext cx="3493770" cy="1493520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46358" y="4108872"/>
              <a:ext cx="4107180" cy="1493520"/>
            </a:xfrm>
            <a:prstGeom prst="rect">
              <a:avLst/>
            </a:prstGeom>
          </p:spPr>
        </p:pic>
        <p:sp>
          <p:nvSpPr>
            <p:cNvPr id="16" name="Полилиния 15"/>
            <p:cNvSpPr/>
            <p:nvPr/>
          </p:nvSpPr>
          <p:spPr>
            <a:xfrm>
              <a:off x="3665703" y="4112919"/>
              <a:ext cx="7929471" cy="2594165"/>
            </a:xfrm>
            <a:custGeom>
              <a:avLst/>
              <a:gdLst>
                <a:gd name="connsiteX0" fmla="*/ 353847 w 7929471"/>
                <a:gd name="connsiteY0" fmla="*/ 1297281 h 2594165"/>
                <a:gd name="connsiteX1" fmla="*/ 182397 w 7929471"/>
                <a:gd name="connsiteY1" fmla="*/ 259056 h 2594165"/>
                <a:gd name="connsiteX2" fmla="*/ 2706522 w 7929471"/>
                <a:gd name="connsiteY2" fmla="*/ 59031 h 2594165"/>
                <a:gd name="connsiteX3" fmla="*/ 6592722 w 7929471"/>
                <a:gd name="connsiteY3" fmla="*/ 39981 h 2594165"/>
                <a:gd name="connsiteX4" fmla="*/ 7926222 w 7929471"/>
                <a:gd name="connsiteY4" fmla="*/ 554331 h 2594165"/>
                <a:gd name="connsiteX5" fmla="*/ 6297447 w 7929471"/>
                <a:gd name="connsiteY5" fmla="*/ 2125956 h 2594165"/>
                <a:gd name="connsiteX6" fmla="*/ 3630447 w 7929471"/>
                <a:gd name="connsiteY6" fmla="*/ 2583156 h 2594165"/>
                <a:gd name="connsiteX7" fmla="*/ 1601622 w 7929471"/>
                <a:gd name="connsiteY7" fmla="*/ 2354556 h 2594165"/>
                <a:gd name="connsiteX8" fmla="*/ 353847 w 7929471"/>
                <a:gd name="connsiteY8" fmla="*/ 1297281 h 259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29471" h="2594165">
                  <a:moveTo>
                    <a:pt x="353847" y="1297281"/>
                  </a:moveTo>
                  <a:cubicBezTo>
                    <a:pt x="117310" y="948031"/>
                    <a:pt x="-209715" y="465431"/>
                    <a:pt x="182397" y="259056"/>
                  </a:cubicBezTo>
                  <a:cubicBezTo>
                    <a:pt x="574509" y="52681"/>
                    <a:pt x="1638135" y="95543"/>
                    <a:pt x="2706522" y="59031"/>
                  </a:cubicBezTo>
                  <a:cubicBezTo>
                    <a:pt x="3774909" y="22519"/>
                    <a:pt x="5722772" y="-42569"/>
                    <a:pt x="6592722" y="39981"/>
                  </a:cubicBezTo>
                  <a:cubicBezTo>
                    <a:pt x="7462672" y="122531"/>
                    <a:pt x="7975434" y="206669"/>
                    <a:pt x="7926222" y="554331"/>
                  </a:cubicBezTo>
                  <a:cubicBezTo>
                    <a:pt x="7877010" y="901993"/>
                    <a:pt x="7013410" y="1787819"/>
                    <a:pt x="6297447" y="2125956"/>
                  </a:cubicBezTo>
                  <a:cubicBezTo>
                    <a:pt x="5581485" y="2464094"/>
                    <a:pt x="4413084" y="2545056"/>
                    <a:pt x="3630447" y="2583156"/>
                  </a:cubicBezTo>
                  <a:cubicBezTo>
                    <a:pt x="2847810" y="2621256"/>
                    <a:pt x="2149309" y="2564106"/>
                    <a:pt x="1601622" y="2354556"/>
                  </a:cubicBezTo>
                  <a:cubicBezTo>
                    <a:pt x="1053935" y="2145006"/>
                    <a:pt x="590384" y="1646531"/>
                    <a:pt x="353847" y="1297281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6" name="Полилиния 25"/>
          <p:cNvSpPr/>
          <p:nvPr/>
        </p:nvSpPr>
        <p:spPr>
          <a:xfrm>
            <a:off x="2038350" y="2952750"/>
            <a:ext cx="2790825" cy="76200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762000">
                <a:moveTo>
                  <a:pt x="2790825" y="0"/>
                </a:moveTo>
                <a:cubicBezTo>
                  <a:pt x="2713831" y="265112"/>
                  <a:pt x="2636837" y="530225"/>
                  <a:pt x="2171700" y="657225"/>
                </a:cubicBezTo>
                <a:cubicBezTo>
                  <a:pt x="1706563" y="784225"/>
                  <a:pt x="360362" y="665163"/>
                  <a:pt x="0" y="762000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/>
        </p:nvSpPr>
        <p:spPr>
          <a:xfrm flipV="1">
            <a:off x="1962150" y="4467225"/>
            <a:ext cx="1858257" cy="64309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  <a:gd name="connsiteX0" fmla="*/ 2790825 w 2790825"/>
              <a:gd name="connsiteY0" fmla="*/ 0 h 762000"/>
              <a:gd name="connsiteX1" fmla="*/ 1506281 w 2790825"/>
              <a:gd name="connsiteY1" fmla="*/ 421442 h 762000"/>
              <a:gd name="connsiteX2" fmla="*/ 0 w 2790825"/>
              <a:gd name="connsiteY2" fmla="*/ 762000 h 762000"/>
              <a:gd name="connsiteX0" fmla="*/ 3008366 w 3008366"/>
              <a:gd name="connsiteY0" fmla="*/ 13725 h 347028"/>
              <a:gd name="connsiteX1" fmla="*/ 1506281 w 3008366"/>
              <a:gd name="connsiteY1" fmla="*/ 6470 h 347028"/>
              <a:gd name="connsiteX2" fmla="*/ 0 w 3008366"/>
              <a:gd name="connsiteY2" fmla="*/ 347028 h 347028"/>
              <a:gd name="connsiteX0" fmla="*/ 3008366 w 3008366"/>
              <a:gd name="connsiteY0" fmla="*/ 83113 h 416416"/>
              <a:gd name="connsiteX1" fmla="*/ 1506281 w 3008366"/>
              <a:gd name="connsiteY1" fmla="*/ 75858 h 416416"/>
              <a:gd name="connsiteX2" fmla="*/ 0 w 3008366"/>
              <a:gd name="connsiteY2" fmla="*/ 416416 h 416416"/>
              <a:gd name="connsiteX0" fmla="*/ 2496505 w 2496505"/>
              <a:gd name="connsiteY0" fmla="*/ 53957 h 523014"/>
              <a:gd name="connsiteX1" fmla="*/ 1506281 w 2496505"/>
              <a:gd name="connsiteY1" fmla="*/ 182456 h 523014"/>
              <a:gd name="connsiteX2" fmla="*/ 0 w 2496505"/>
              <a:gd name="connsiteY2" fmla="*/ 523014 h 523014"/>
              <a:gd name="connsiteX0" fmla="*/ 2496505 w 2496505"/>
              <a:gd name="connsiteY0" fmla="*/ 0 h 469057"/>
              <a:gd name="connsiteX1" fmla="*/ 1211961 w 2496505"/>
              <a:gd name="connsiteY1" fmla="*/ 228528 h 469057"/>
              <a:gd name="connsiteX2" fmla="*/ 0 w 2496505"/>
              <a:gd name="connsiteY2" fmla="*/ 469057 h 469057"/>
              <a:gd name="connsiteX0" fmla="*/ 2496505 w 2496505"/>
              <a:gd name="connsiteY0" fmla="*/ 0 h 469057"/>
              <a:gd name="connsiteX1" fmla="*/ 1211961 w 2496505"/>
              <a:gd name="connsiteY1" fmla="*/ 7035 h 469057"/>
              <a:gd name="connsiteX2" fmla="*/ 0 w 2496505"/>
              <a:gd name="connsiteY2" fmla="*/ 469057 h 469057"/>
              <a:gd name="connsiteX0" fmla="*/ 2496505 w 2496505"/>
              <a:gd name="connsiteY0" fmla="*/ 52501 h 521558"/>
              <a:gd name="connsiteX1" fmla="*/ 1211961 w 2496505"/>
              <a:gd name="connsiteY1" fmla="*/ 59536 h 521558"/>
              <a:gd name="connsiteX2" fmla="*/ 0 w 2496505"/>
              <a:gd name="connsiteY2" fmla="*/ 521558 h 521558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45038 h 492660"/>
              <a:gd name="connsiteX1" fmla="*/ 1211961 w 2496505"/>
              <a:gd name="connsiteY1" fmla="*/ 52073 h 492660"/>
              <a:gd name="connsiteX2" fmla="*/ 0 w 2496505"/>
              <a:gd name="connsiteY2" fmla="*/ 492660 h 492660"/>
              <a:gd name="connsiteX0" fmla="*/ 2496505 w 2496505"/>
              <a:gd name="connsiteY0" fmla="*/ 34776 h 482398"/>
              <a:gd name="connsiteX1" fmla="*/ 1211961 w 2496505"/>
              <a:gd name="connsiteY1" fmla="*/ 41811 h 482398"/>
              <a:gd name="connsiteX2" fmla="*/ 0 w 2496505"/>
              <a:gd name="connsiteY2" fmla="*/ 482398 h 48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6505" h="482398">
                <a:moveTo>
                  <a:pt x="2496505" y="34776"/>
                </a:moveTo>
                <a:cubicBezTo>
                  <a:pt x="2042731" y="-20039"/>
                  <a:pt x="1448894" y="-4213"/>
                  <a:pt x="1211961" y="41811"/>
                </a:cubicBezTo>
                <a:cubicBezTo>
                  <a:pt x="975028" y="87835"/>
                  <a:pt x="705868" y="149778"/>
                  <a:pt x="0" y="482398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7" y="2980541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79349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47" y="1809751"/>
            <a:ext cx="4472559" cy="4769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2" descr="Heart, like, love icon - Free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41" y="1277938"/>
            <a:ext cx="8255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0840" y="1429078"/>
            <a:ext cx="331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TestDataCreator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6724459" y="1429078"/>
            <a:ext cx="18510" cy="50288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19" y="3763304"/>
            <a:ext cx="5616702" cy="251117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" y="3763304"/>
            <a:ext cx="5616702" cy="27934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1" y="1509712"/>
            <a:ext cx="4353687" cy="1664208"/>
          </a:xfrm>
          <a:prstGeom prst="rect">
            <a:avLst/>
          </a:prstGeom>
        </p:spPr>
      </p:pic>
      <p:cxnSp>
        <p:nvCxnSpPr>
          <p:cNvPr id="23" name="Прямая соединительная линия 22"/>
          <p:cNvCxnSpPr/>
          <p:nvPr/>
        </p:nvCxnSpPr>
        <p:spPr>
          <a:xfrm>
            <a:off x="6082014" y="1509712"/>
            <a:ext cx="9525" cy="438626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Java Logo PNG Transparent (1) – Brands Logo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30" y="2849410"/>
            <a:ext cx="1403351" cy="14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Kotlin Icon.pn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486" y="3260772"/>
            <a:ext cx="954244" cy="9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Генераторы тестовых моделей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319" y="1509712"/>
            <a:ext cx="5497830" cy="16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6" y="1781175"/>
            <a:ext cx="10876788" cy="27934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06" y="5133975"/>
            <a:ext cx="6419088" cy="10995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Контракт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4665154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Потерявшиеся методы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3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648128" y="244991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DBB89B-1FD5-4F31-8D7E-E24AB6DB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" y="108013"/>
            <a:ext cx="6166485" cy="664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62EDD-42AF-4866-B330-8E75AE16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7" y="2336863"/>
            <a:ext cx="7087743" cy="44131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9" t="55192" r="52740" b="26591"/>
          <a:stretch/>
        </p:blipFill>
        <p:spPr>
          <a:xfrm>
            <a:off x="7953375" y="1570554"/>
            <a:ext cx="1724025" cy="4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3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946" y="2442305"/>
            <a:ext cx="4814316" cy="8172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46" y="1334136"/>
            <a:ext cx="5958459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571" y="4418838"/>
            <a:ext cx="6523101" cy="138188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46" y="2442305"/>
            <a:ext cx="4814316" cy="8172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46" y="1334136"/>
            <a:ext cx="5958459" cy="81724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324475" y="2596768"/>
            <a:ext cx="2200275" cy="534194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324601" y="1475661"/>
            <a:ext cx="2295524" cy="534194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>
            <a:stCxn id="5" idx="0"/>
            <a:endCxn id="7" idx="2"/>
          </p:cNvCxnSpPr>
          <p:nvPr/>
        </p:nvCxnSpPr>
        <p:spPr>
          <a:xfrm flipV="1">
            <a:off x="6424613" y="2009855"/>
            <a:ext cx="1047750" cy="586913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961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возможные вопросы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178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0B4289-876C-435F-B07D-8012455B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60845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B8060-9FAB-4BC3-BC8F-FCE5E62B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69"/>
            <a:ext cx="12192000" cy="41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33ADD8-A503-41B8-A5B2-2A96A8EB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1" y="1406378"/>
            <a:ext cx="9153144" cy="52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90701"/>
            <a:ext cx="6523101" cy="1381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Объявление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134DE-0E31-4292-AD5F-1F2F1CA9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1356169"/>
            <a:ext cx="11560302" cy="4145661"/>
          </a:xfrm>
          <a:prstGeom prst="rect">
            <a:avLst/>
          </a:prstGeom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1" y="3183772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647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Как выглядит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котлиновских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перечислений?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225"/>
            <a:ext cx="7117461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529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9598</TotalTime>
  <Words>723</Words>
  <Application>Microsoft Office PowerPoint</Application>
  <PresentationFormat>Широкоэкранный</PresentationFormat>
  <Paragraphs>324</Paragraphs>
  <Slides>91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91</vt:i4>
      </vt:variant>
    </vt:vector>
  </HeadingPairs>
  <TitlesOfParts>
    <vt:vector size="95" baseType="lpstr">
      <vt:lpstr>Arial</vt:lpstr>
      <vt:lpstr>Calibri</vt:lpstr>
      <vt:lpstr>Calibri Light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2</vt:lpstr>
      <vt:lpstr>Разминка 3</vt:lpstr>
      <vt:lpstr>Разминка 3</vt:lpstr>
      <vt:lpstr>Презентация PowerPoint</vt:lpstr>
      <vt:lpstr>JPoint 2021</vt:lpstr>
      <vt:lpstr>Презентация PowerPoint</vt:lpstr>
      <vt:lpstr>Презентация PowerPoint</vt:lpstr>
      <vt:lpstr>Отдача перечислений</vt:lpstr>
      <vt:lpstr>Презентация PowerPoint</vt:lpstr>
      <vt:lpstr>Google ReCaptcha</vt:lpstr>
      <vt:lpstr>Google ReCaptcha API</vt:lpstr>
      <vt:lpstr>Исходная реализация</vt:lpstr>
      <vt:lpstr>Получение незадокументированного значения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Почему ваш JSON на меня орет?</vt:lpstr>
      <vt:lpstr>Презентация PowerPoint</vt:lpstr>
      <vt:lpstr>OpenAPI и библиотека springdoc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Guava</vt:lpstr>
      <vt:lpstr>Замер перфоманса с помощью JMH</vt:lpstr>
      <vt:lpstr>Получение перечисления по параметру</vt:lpstr>
      <vt:lpstr>Получение перечисления по параметру</vt:lpstr>
      <vt:lpstr>Через Stream</vt:lpstr>
      <vt:lpstr>Кэш в виде мапы</vt:lpstr>
      <vt:lpstr>Сравнение производительности</vt:lpstr>
      <vt:lpstr>Алгоритм  выбора  решения</vt:lpstr>
      <vt:lpstr>Презентация PowerPoint</vt:lpstr>
      <vt:lpstr>Классический Singleton</vt:lpstr>
      <vt:lpstr>Enum Singleton</vt:lpstr>
      <vt:lpstr>Laziness</vt:lpstr>
      <vt:lpstr>Мутабельность</vt:lpstr>
      <vt:lpstr>Singleton enum как Spring Bean</vt:lpstr>
      <vt:lpstr>Фабрика enum Spring Bean</vt:lpstr>
      <vt:lpstr>Презентация PowerPoint</vt:lpstr>
      <vt:lpstr>Что там у котлинистов?</vt:lpstr>
      <vt:lpstr>Презентация PowerPoint</vt:lpstr>
      <vt:lpstr>Презентация PowerPoint</vt:lpstr>
      <vt:lpstr>Презентация PowerPoint</vt:lpstr>
      <vt:lpstr>ИНН</vt:lpstr>
      <vt:lpstr>Валидация ИНН</vt:lpstr>
      <vt:lpstr>Перечисление с логикой валидации</vt:lpstr>
      <vt:lpstr>Интерфейс знает свои реализации</vt:lpstr>
      <vt:lpstr>Минутка саморекламы</vt:lpstr>
      <vt:lpstr>Презентация PowerPoint</vt:lpstr>
      <vt:lpstr>Проход по различным значениям перечисления</vt:lpstr>
      <vt:lpstr>Пропуск некоторых значений перечисления</vt:lpstr>
      <vt:lpstr>Пропуск некоторых значений перечисления</vt:lpstr>
      <vt:lpstr>Генерация различных видов тестовых моделей</vt:lpstr>
      <vt:lpstr>Перечисления, уточняющие модель</vt:lpstr>
      <vt:lpstr>Перечисления, уточняющие модель</vt:lpstr>
      <vt:lpstr>Генераторы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  <vt:lpstr>Презентация PowerPoint</vt:lpstr>
      <vt:lpstr>Ответы на возможные вопросы</vt:lpstr>
      <vt:lpstr>Реализация Apache Commons</vt:lpstr>
      <vt:lpstr>Реализация Guava</vt:lpstr>
      <vt:lpstr>Реализация valueOf(Class, name)</vt:lpstr>
      <vt:lpstr>Байткод valueOf(name)</vt:lpstr>
      <vt:lpstr>Как выглядит байткод котлиновских перечислений?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Пользователь Windows</cp:lastModifiedBy>
  <cp:revision>142</cp:revision>
  <dcterms:created xsi:type="dcterms:W3CDTF">2021-07-21T11:09:59Z</dcterms:created>
  <dcterms:modified xsi:type="dcterms:W3CDTF">2021-08-15T14:35:21Z</dcterms:modified>
</cp:coreProperties>
</file>